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5" r:id="rId18"/>
    <p:sldId id="272" r:id="rId19"/>
    <p:sldId id="273" r:id="rId20"/>
    <p:sldId id="274" r:id="rId21"/>
    <p:sldId id="276" r:id="rId22"/>
    <p:sldId id="277" r:id="rId23"/>
    <p:sldId id="278" r:id="rId24"/>
    <p:sldId id="280" r:id="rId25"/>
    <p:sldId id="281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608489-7A46-A254-E9F6-5821388CA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6E8ACCD-BEF8-F7D5-3924-D1432FC95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A14580-EC31-43ED-4AFD-04A6F61B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36E6-2527-4BF4-A1B0-1334ED92B73A}" type="datetimeFigureOut">
              <a:rPr lang="pl-PL" smtClean="0"/>
              <a:t>29.01.2025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994C75B-2F48-BD06-4734-EF29BBE22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32FBA4-7C14-D64E-39C5-D4171994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0A2B-2182-459A-90AE-34D7B5382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4901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7B28E9-4584-1CF6-5338-B0AE21F4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DF3FBC9-5F21-93B8-E4DA-E27F45B1E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5A988FC-A7F4-70B1-2297-3E773F33B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36E6-2527-4BF4-A1B0-1334ED92B73A}" type="datetimeFigureOut">
              <a:rPr lang="pl-PL" smtClean="0"/>
              <a:t>29.01.2025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1525378-1F07-60B9-4166-F01C0A4E1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F051FDC-2387-0ADA-08F3-ADFEBFD0C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0A2B-2182-459A-90AE-34D7B5382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622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10CAE7D-8427-EADA-A4C0-67E9A67363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EF14F8D-E93E-9794-C175-E4033DC6B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4CB6F94-B45C-50A2-28ED-7DB8C7AB1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36E6-2527-4BF4-A1B0-1334ED92B73A}" type="datetimeFigureOut">
              <a:rPr lang="pl-PL" smtClean="0"/>
              <a:t>29.01.2025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382B27D-1582-8BB7-81CB-EFB155626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857E9E-7308-9EF6-C84D-DAF06D8B5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0A2B-2182-459A-90AE-34D7B5382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989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C95878-0EA1-3065-FA91-107F3428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221DE6-BEA1-6B17-C9E8-788FAA575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67D9D27-5DCC-D61E-4557-255842FA0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36E6-2527-4BF4-A1B0-1334ED92B73A}" type="datetimeFigureOut">
              <a:rPr lang="pl-PL" smtClean="0"/>
              <a:t>29.01.2025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DEA7C75-EBD7-C185-E39F-1C586EFF0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424C7CA-4907-56D1-CFAD-A2223CE14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0A2B-2182-459A-90AE-34D7B5382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398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A88817-7732-CFBB-E87B-1BE0D783B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4F96308-FD37-1C19-CF74-E7E062A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034ED6-9670-AF5E-5B41-5F4FFF35F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36E6-2527-4BF4-A1B0-1334ED92B73A}" type="datetimeFigureOut">
              <a:rPr lang="pl-PL" smtClean="0"/>
              <a:t>29.01.2025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A77D7C1-8C0D-965A-0762-12A0BD836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97B8C99-1D7A-18D4-A46B-4AE78DC27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0A2B-2182-459A-90AE-34D7B5382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467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B7BDA4-E064-F631-E407-3F1B3BE79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9F0471-A205-5EB2-8680-322E9E0D6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FBAECB6-2887-7007-E57F-BCD3D0FF4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3269AC6-04D2-E743-21A9-2CB401562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36E6-2527-4BF4-A1B0-1334ED92B73A}" type="datetimeFigureOut">
              <a:rPr lang="pl-PL" smtClean="0"/>
              <a:t>29.01.2025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2355C7A-0A06-7CB0-A935-6EBE7D605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B995883-A6ED-4223-3641-FDEF5C9D5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0A2B-2182-459A-90AE-34D7B5382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869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E5C662-71F3-3D8A-5850-A4CD77EE6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7ECE7DC-BB7D-A965-40D7-9B6A94555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037E984-1AB7-7272-BFC0-A41FABD8C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49EB072-101D-FCFE-FDBA-CC5E16D7B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C431265-B426-0D88-4A1E-47CA934AA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D52E71A-9AE1-9251-6353-1DCB1B143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36E6-2527-4BF4-A1B0-1334ED92B73A}" type="datetimeFigureOut">
              <a:rPr lang="pl-PL" smtClean="0"/>
              <a:t>29.01.2025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42E8111-B6C9-6F03-217D-F14095488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6A42299-B7B9-E67D-052A-44A1936FB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0A2B-2182-459A-90AE-34D7B5382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146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26832D-31D9-A3BE-2E08-3639AA1D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00E438B-181E-ED3D-1642-7DFA1C96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36E6-2527-4BF4-A1B0-1334ED92B73A}" type="datetimeFigureOut">
              <a:rPr lang="pl-PL" smtClean="0"/>
              <a:t>29.01.2025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0EA7926-EA0B-22E7-39F8-A89AF4B2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2896C72-A1F3-6F05-CF35-EB7DF8111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0A2B-2182-459A-90AE-34D7B5382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31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89C111A-B711-43B5-B5AC-FF60E5160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36E6-2527-4BF4-A1B0-1334ED92B73A}" type="datetimeFigureOut">
              <a:rPr lang="pl-PL" smtClean="0"/>
              <a:t>29.01.2025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65C3355-8061-231E-50A9-6F0FDD88A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0E68B28-54CA-8EBA-9345-6B052DB31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0A2B-2182-459A-90AE-34D7B5382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183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8813C2-8C24-557A-C2E8-1E6377655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7FAD6C-5722-C4EA-CE26-266DEE0D1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43D560C-F2C8-0F60-1F10-BED75EF2C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B8FFE4B-5F12-75F3-7E1F-3916DF9F3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36E6-2527-4BF4-A1B0-1334ED92B73A}" type="datetimeFigureOut">
              <a:rPr lang="pl-PL" smtClean="0"/>
              <a:t>29.01.2025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612D9A7-BB4C-82FA-4385-33E2EC763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012E613-E0E8-399B-0687-1FD6F8D54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0A2B-2182-459A-90AE-34D7B5382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415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119427-A5FB-F6C3-268D-641427ED6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08EDBC9-2C13-534D-AA08-01F8490D5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919918A-33F0-A98E-C517-F137B6ABC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3724DCD-9C70-DAA2-9522-6063EE7DA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36E6-2527-4BF4-A1B0-1334ED92B73A}" type="datetimeFigureOut">
              <a:rPr lang="pl-PL" smtClean="0"/>
              <a:t>29.01.2025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5819CA8-4159-89BC-FE97-D08C0899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1B2B599-D995-5FFF-1555-70A32DF33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0A2B-2182-459A-90AE-34D7B5382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261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664">
              <a:schemeClr val="bg2">
                <a:tint val="98000"/>
                <a:satMod val="130000"/>
                <a:shade val="90000"/>
                <a:lumMod val="103000"/>
              </a:schemeClr>
            </a:gs>
            <a:gs pos="7200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AE71821-9532-062B-3D81-5EDA8882E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3D6AFAF-0AB4-748B-B2BF-A34AAF186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2A94726-CD0B-3D02-CDED-E0F6ED529F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36E6-2527-4BF4-A1B0-1334ED92B73A}" type="datetimeFigureOut">
              <a:rPr lang="pl-PL" smtClean="0"/>
              <a:t>29.01.2025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3B4DEBF-7968-9BCB-5FEE-A77D10D96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F65E376-3B20-C519-AB3C-CD4107B62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10A2B-2182-459A-90AE-34D7B5382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1819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6EBBED-CAEA-DC82-17B2-2BC3DC878D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GMINNY PROGRAM REWITALIZACJI GMINY I MIASTA KOZIEGŁOWY</a:t>
            </a:r>
          </a:p>
        </p:txBody>
      </p:sp>
    </p:spTree>
    <p:extLst>
      <p:ext uri="{BB962C8B-B14F-4D97-AF65-F5344CB8AC3E}">
        <p14:creationId xmlns:p14="http://schemas.microsoft.com/office/powerpoint/2010/main" val="2717909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6105CC4-AA22-4278-F1EF-93B2300AA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działań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24C5008-CCD2-EAAA-015D-BD12DE4B1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opracowanie szczegółowego planu działań, który obejmuje zarówno inwestycje infrastrukturalne, jak i inicjatywy społeczne</a:t>
            </a:r>
          </a:p>
        </p:txBody>
      </p:sp>
    </p:spTree>
    <p:extLst>
      <p:ext uri="{BB962C8B-B14F-4D97-AF65-F5344CB8AC3E}">
        <p14:creationId xmlns:p14="http://schemas.microsoft.com/office/powerpoint/2010/main" val="3966428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7056E2F-7E6C-4AED-4EB3-9EA37D1C4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Monitorowanie i ocena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2317626-A709-ACCE-55B0-3E1782D85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trakcie realizacji programu następuje monitorowanie postępów oraz ocena efektywności wprowadzonych działań.</a:t>
            </a:r>
          </a:p>
        </p:txBody>
      </p:sp>
    </p:spTree>
    <p:extLst>
      <p:ext uri="{BB962C8B-B14F-4D97-AF65-F5344CB8AC3E}">
        <p14:creationId xmlns:p14="http://schemas.microsoft.com/office/powerpoint/2010/main" val="3714920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4510D3-6859-38A4-DA16-C223125AF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ETAP 1: DIAGNOZA STANU ISTNIEJĄCEGO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CD4E47-66A2-C25F-2894-1B82EEFBD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2900" dirty="0"/>
              <a:t>DIAGNOZA SŁUŻY ZIDENTYFIKOWANIU OBSZARÓW GMINY W STANIE KRYZYSOWYM Z POWODU KONCENTRACJI NEGATYWNYCH ZJAWISK </a:t>
            </a:r>
            <a:br>
              <a:rPr lang="pl-PL" sz="2900" dirty="0"/>
            </a:br>
            <a:r>
              <a:rPr lang="pl-PL" sz="2900" dirty="0"/>
              <a:t>W </a:t>
            </a:r>
            <a:r>
              <a:rPr lang="pl-PL" sz="2900" b="1" dirty="0"/>
              <a:t>SFERZE SPOŁECZNEJ </a:t>
            </a:r>
            <a:r>
              <a:rPr lang="pl-PL" sz="2900" dirty="0"/>
              <a:t>ORAZ CO NAJMNIEJ JEDNEJ Z NASTĘPUJĄCYCH SFER: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2900" b="1" dirty="0"/>
              <a:t>GOSPODARCZEJ,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2900" b="1" dirty="0"/>
              <a:t>ŚRODOWISKOWEJ,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2900" b="1" dirty="0"/>
              <a:t>PRZESTRZENNO-FUNKCJONALNEJ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2900" b="1" dirty="0"/>
              <a:t>TECHNICZNEJ.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2900" dirty="0"/>
              <a:t>ANALIZA OBEJMUJE CAŁY OBSZAR GMINY W PODZIALE NA JEDNOSTKI ANALITYCZNE.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2900" dirty="0"/>
              <a:t>GRANICE JEDNOSTEK ANALITYCZNYCH ODPOWIADAJĄ GRANICOM SOŁECTW I GRANICY MIASTA.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2900" dirty="0"/>
              <a:t>ANALIZA PRZEPROWADZONA ZOSTAŁA W OPARCIU O OBIEKTYWNE I WERYFIKOWALNE MIERNIKI ORAZ METODY BADAWCZE DOSTOSOWANE DO LOKALNYCH UWARUNKOWAŃ.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2900" dirty="0"/>
              <a:t>DIAGNOZA STANOWI PODSTAWĘ DO PODJĘCIA PRZEZ RADĘ GMINY</a:t>
            </a:r>
            <a:br>
              <a:rPr lang="pl-PL" sz="2900" dirty="0"/>
            </a:br>
            <a:r>
              <a:rPr lang="pl-PL" sz="2900" dirty="0"/>
              <a:t> I MIASTA KOZIEGŁOWY UCHWAŁY W SPRAWIE WYZNACZENIA OBSZARU ZDEGRADOWANEGO I OBSZARU REWITALIZACJI NA TERENIE GMINY</a:t>
            </a:r>
            <a:br>
              <a:rPr lang="pl-PL" sz="2900" dirty="0"/>
            </a:br>
            <a:r>
              <a:rPr lang="pl-PL" sz="2900" dirty="0"/>
              <a:t> I MIASTA KOZIEGŁOWY, DLA KTÓREGO SPORZĄDZONY ZOSTANIE GMINNY PROGRAM REWITALIZACJI.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9683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5A462B7-D1AC-028E-7AC2-51C914467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sz="4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 sferze zagadnień społecznych przebadano 8 zjawisk obejmujących: </a:t>
            </a:r>
            <a:br>
              <a:rPr lang="pl-PL" sz="4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>
              <a:latin typeface="+mn-lt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002A690-921E-C4C1-AB06-6C0D07236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"/>
            </a:pPr>
            <a:r>
              <a:rPr lang="pl-PL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ubóstwo  </a:t>
            </a:r>
            <a:r>
              <a:rPr lang="pl-PL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(dane: liczba osób korzystających z zasiłków pomocy społecznej) ,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"/>
            </a:pPr>
            <a:r>
              <a:rPr lang="pl-PL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zagrożenie bezpieczeństwa  </a:t>
            </a:r>
            <a:r>
              <a:rPr lang="pl-PL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(dane: </a:t>
            </a:r>
            <a:r>
              <a:rPr lang="pl-PL" sz="1800" dirty="0">
                <a:effectLst/>
                <a:ea typeface="Calibri" panose="020F0502020204030204" pitchFamily="34" charset="0"/>
              </a:rPr>
              <a:t>odnotowana liczba  przestępstw każdym sołectwie na przestrzeni  lat 2021-2023),</a:t>
            </a:r>
            <a:endParaRPr lang="pl-PL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"/>
            </a:pPr>
            <a:r>
              <a:rPr lang="pl-PL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liczba mieszkańców będących osobami ze szczególnymi potrzebami </a:t>
            </a:r>
            <a:r>
              <a:rPr lang="pl-PL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(liczby osób korzystających z  pomocy społecznej z tytułu niepełnosprawności),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"/>
            </a:pPr>
            <a:r>
              <a:rPr lang="pl-PL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problemy rodzin </a:t>
            </a:r>
            <a:r>
              <a:rPr lang="pl-PL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1800" dirty="0">
                <a:effectLst/>
                <a:ea typeface="Calibri" panose="020F0502020204030204" pitchFamily="34" charset="0"/>
              </a:rPr>
              <a:t>liczby osób korzystających z  pomocy społecznej z tytułu bezradności w sprawach opiekuńczo -wychowawczych, prowadzenia gospodarstwa,  liczby dzieci przebywających w pieczy zastępczej oraz liczby rodzin objętych procedurą „Niebieskiej Karty”),</a:t>
            </a:r>
            <a:endParaRPr lang="pl-PL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"/>
            </a:pPr>
            <a:r>
              <a:rPr lang="pl-PL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uczestnictwo w życiu publicznym </a:t>
            </a:r>
            <a:r>
              <a:rPr lang="pl-PL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pl-PL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frekwenacja</a:t>
            </a:r>
            <a:r>
              <a:rPr lang="pl-PL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wyborcza z 7 kwietnia 2024),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"/>
            </a:pPr>
            <a:r>
              <a:rPr lang="pl-PL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uczestnictwo w życiu kulturalnym </a:t>
            </a:r>
            <a:r>
              <a:rPr lang="pl-PL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(dotyczyły liczby wypożyczeni książek w 2023 roku oraz  liczby czytelników ),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pl-PL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stopień wyludnienia </a:t>
            </a:r>
            <a:r>
              <a:rPr lang="pl-PL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1800" dirty="0">
                <a:effectLst/>
                <a:ea typeface="Calibri" panose="020F0502020204030204" pitchFamily="34" charset="0"/>
              </a:rPr>
              <a:t>przyrost  liczby mieszkańców w 2023 roku w stosunku do roku 2021).</a:t>
            </a:r>
            <a:endParaRPr lang="pl-PL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4482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849AA54-DAFB-723F-C1F3-09E0F46DD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903" y="352481"/>
            <a:ext cx="7471953" cy="64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2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BCF9EED-35B1-8C93-2013-74C60FF6C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509662"/>
            <a:ext cx="5425440" cy="602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91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2AFE79-9364-1749-1322-F600960B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4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rzebadanie negatywnych zjawisk w sferze:</a:t>
            </a:r>
            <a:br>
              <a:rPr lang="pl-PL" sz="4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3A4307-C767-352B-C757-94F6D523E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gospodarczej </a:t>
            </a:r>
            <a:r>
              <a:rPr lang="pl-PL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(liczba aktualnych wpisów do CEDIG, liczba zamkniętych działalności gospodarczych od początku 2023 roku do połowy 2024 r.),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środowiskowa</a:t>
            </a:r>
            <a:r>
              <a:rPr lang="pl-PL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l-PL" sz="1800" dirty="0">
                <a:effectLst/>
                <a:ea typeface="Calibri" panose="020F0502020204030204" pitchFamily="34" charset="0"/>
              </a:rPr>
              <a:t>Jakość powietrza, Szkody i bezpośrednie zagrożenia szkodą środowisku, Przebieg drogi krajowej, Przebieg drogi wojewódzkiej),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funkcjonalno-przestrzenna</a:t>
            </a:r>
            <a:r>
              <a:rPr lang="pl-PL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 przedszkole w danej miejscowości, szkoła podstawowa lub filia szkoły w danej miejscowości, świetlica lub ośrodek kultury w danej miejscowości,  ilość obiektów wpisanych do Gminnej Ewidencji Zabytków, ilość obiektów wpisanych do Wojewódzkiej Ewidencji Zabytków ,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techniczna</a:t>
            </a:r>
            <a:r>
              <a:rPr lang="pl-PL" sz="1800" dirty="0">
                <a:effectLst/>
                <a:ea typeface="Calibri" panose="020F0502020204030204" pitchFamily="34" charset="0"/>
              </a:rPr>
              <a:t>- stan techniczny budynków gminnych, ilość obiektów zakwalifikowanych jako najpilniejszych do likwidacji azbestu (I stopnia).</a:t>
            </a:r>
            <a:endParaRPr lang="pl-PL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1709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1D2A13B-1DF6-8C15-1F63-27DFE53254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40" y="231457"/>
            <a:ext cx="5760720" cy="639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85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B5FD1C8-E4C5-0086-0FAE-E7BC9F3423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40" y="231457"/>
            <a:ext cx="5760720" cy="639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39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4C49B38-42F3-D48D-C1D6-80D47E87C7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40" y="231457"/>
            <a:ext cx="5760720" cy="639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09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A3C858-3BDA-9D35-DDF2-BE8083C5D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GMINNY PROGRAM REWITALIZACJI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244B54-F20F-2260-BCB3-40C2B7BF0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Dokument strategiczny, który ma na celu planowanie działań związanych z rewitalizacją obszarów miejskich lub wiejskich. </a:t>
            </a:r>
          </a:p>
          <a:p>
            <a:endParaRPr lang="pl-PL" dirty="0"/>
          </a:p>
          <a:p>
            <a:r>
              <a:rPr lang="pl-PL" dirty="0"/>
              <a:t>Jest podstawą do aplikowania o fundusze unijne oraz inne formy wsparcia zewnętrznego, co pozwala na realizację zaplanowanych działań.</a:t>
            </a:r>
          </a:p>
        </p:txBody>
      </p:sp>
    </p:spTree>
    <p:extLst>
      <p:ext uri="{BB962C8B-B14F-4D97-AF65-F5344CB8AC3E}">
        <p14:creationId xmlns:p14="http://schemas.microsoft.com/office/powerpoint/2010/main" val="1087001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F378C03-ECF4-3B4C-6B19-324E5BF4AE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40" y="231457"/>
            <a:ext cx="5760720" cy="639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74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accent5">
                <a:lumMod val="20000"/>
                <a:lumOff val="80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03E6A0D-3920-3541-4061-C70698DB4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639044"/>
              </p:ext>
            </p:extLst>
          </p:nvPr>
        </p:nvGraphicFramePr>
        <p:xfrm>
          <a:off x="2007704" y="205409"/>
          <a:ext cx="7458514" cy="6090137"/>
        </p:xfrm>
        <a:graphic>
          <a:graphicData uri="http://schemas.openxmlformats.org/drawingml/2006/table">
            <a:tbl>
              <a:tblPr firstRow="1" firstCol="1" bandRow="1"/>
              <a:tblGrid>
                <a:gridCol w="727291">
                  <a:extLst>
                    <a:ext uri="{9D8B030D-6E8A-4147-A177-3AD203B41FA5}">
                      <a16:colId xmlns:a16="http://schemas.microsoft.com/office/drawing/2014/main" val="4075999860"/>
                    </a:ext>
                  </a:extLst>
                </a:gridCol>
                <a:gridCol w="727291">
                  <a:extLst>
                    <a:ext uri="{9D8B030D-6E8A-4147-A177-3AD203B41FA5}">
                      <a16:colId xmlns:a16="http://schemas.microsoft.com/office/drawing/2014/main" val="2134238881"/>
                    </a:ext>
                  </a:extLst>
                </a:gridCol>
                <a:gridCol w="1333364">
                  <a:extLst>
                    <a:ext uri="{9D8B030D-6E8A-4147-A177-3AD203B41FA5}">
                      <a16:colId xmlns:a16="http://schemas.microsoft.com/office/drawing/2014/main" val="3826848056"/>
                    </a:ext>
                  </a:extLst>
                </a:gridCol>
                <a:gridCol w="787898">
                  <a:extLst>
                    <a:ext uri="{9D8B030D-6E8A-4147-A177-3AD203B41FA5}">
                      <a16:colId xmlns:a16="http://schemas.microsoft.com/office/drawing/2014/main" val="1138124300"/>
                    </a:ext>
                  </a:extLst>
                </a:gridCol>
                <a:gridCol w="753048">
                  <a:extLst>
                    <a:ext uri="{9D8B030D-6E8A-4147-A177-3AD203B41FA5}">
                      <a16:colId xmlns:a16="http://schemas.microsoft.com/office/drawing/2014/main" val="1936794994"/>
                    </a:ext>
                  </a:extLst>
                </a:gridCol>
                <a:gridCol w="840930">
                  <a:extLst>
                    <a:ext uri="{9D8B030D-6E8A-4147-A177-3AD203B41FA5}">
                      <a16:colId xmlns:a16="http://schemas.microsoft.com/office/drawing/2014/main" val="1359192132"/>
                    </a:ext>
                  </a:extLst>
                </a:gridCol>
                <a:gridCol w="834110">
                  <a:extLst>
                    <a:ext uri="{9D8B030D-6E8A-4147-A177-3AD203B41FA5}">
                      <a16:colId xmlns:a16="http://schemas.microsoft.com/office/drawing/2014/main" val="3571730775"/>
                    </a:ext>
                  </a:extLst>
                </a:gridCol>
                <a:gridCol w="727291">
                  <a:extLst>
                    <a:ext uri="{9D8B030D-6E8A-4147-A177-3AD203B41FA5}">
                      <a16:colId xmlns:a16="http://schemas.microsoft.com/office/drawing/2014/main" val="2203261966"/>
                    </a:ext>
                  </a:extLst>
                </a:gridCol>
                <a:gridCol w="727291">
                  <a:extLst>
                    <a:ext uri="{9D8B030D-6E8A-4147-A177-3AD203B41FA5}">
                      <a16:colId xmlns:a16="http://schemas.microsoft.com/office/drawing/2014/main" val="4259750867"/>
                    </a:ext>
                  </a:extLst>
                </a:gridCol>
              </a:tblGrid>
              <a:tr h="181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730415"/>
                  </a:ext>
                </a:extLst>
              </a:tr>
              <a:tr h="669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L.P.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Sołectwo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Suma obszarów kryzysowych w sferze społecznej</a:t>
                      </a:r>
                      <a:endParaRPr lang="pl-PL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6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sfera gospodarcza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6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Sfera środowiskowa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6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Sfera funkcjonalno- przestrzenna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6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Sfera techniczna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517675"/>
                  </a:ext>
                </a:extLst>
              </a:tr>
              <a:tr h="174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Cynków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8902770"/>
                  </a:ext>
                </a:extLst>
              </a:tr>
              <a:tr h="174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Gniazdów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848081"/>
                  </a:ext>
                </a:extLst>
              </a:tr>
              <a:tr h="174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Gliniana Góra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5845727"/>
                  </a:ext>
                </a:extLst>
              </a:tr>
              <a:tr h="174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Koclin</a:t>
                      </a:r>
                      <a:endParaRPr lang="pl-PL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9440641"/>
                  </a:ext>
                </a:extLst>
              </a:tr>
              <a:tr h="174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Koziegłówki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209631"/>
                  </a:ext>
                </a:extLst>
              </a:tr>
              <a:tr h="174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Krusin</a:t>
                      </a:r>
                      <a:endParaRPr lang="pl-PL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745645"/>
                  </a:ext>
                </a:extLst>
              </a:tr>
              <a:tr h="174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Lgota Górna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8464044"/>
                  </a:ext>
                </a:extLst>
              </a:tr>
              <a:tr h="174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Lgota-Mokrzesz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812760"/>
                  </a:ext>
                </a:extLst>
              </a:tr>
              <a:tr h="174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Lgota-Nadwarcie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27311"/>
                  </a:ext>
                </a:extLst>
              </a:tr>
              <a:tr h="174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Markowice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559716"/>
                  </a:ext>
                </a:extLst>
              </a:tr>
              <a:tr h="174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Miłość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5578194"/>
                  </a:ext>
                </a:extLst>
              </a:tr>
              <a:tr h="174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Mysłów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7625439"/>
                  </a:ext>
                </a:extLst>
              </a:tr>
              <a:tr h="174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Mzyki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677771"/>
                  </a:ext>
                </a:extLst>
              </a:tr>
              <a:tr h="174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Nowa Kuźnica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619848"/>
                  </a:ext>
                </a:extLst>
              </a:tr>
              <a:tr h="174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Oczko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349166"/>
                  </a:ext>
                </a:extLst>
              </a:tr>
              <a:tr h="174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Osiek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265068"/>
                  </a:ext>
                </a:extLst>
              </a:tr>
              <a:tr h="174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Pińczyce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4988682"/>
                  </a:ext>
                </a:extLst>
              </a:tr>
              <a:tr h="174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Postęp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259480"/>
                  </a:ext>
                </a:extLst>
              </a:tr>
              <a:tr h="351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Pustkowie Lgockie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894404"/>
                  </a:ext>
                </a:extLst>
              </a:tr>
              <a:tr h="174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Koziegłowy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401838"/>
                  </a:ext>
                </a:extLst>
              </a:tr>
              <a:tr h="174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Rzeniszów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4998647"/>
                  </a:ext>
                </a:extLst>
              </a:tr>
              <a:tr h="174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Siedlec Duży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582135"/>
                  </a:ext>
                </a:extLst>
              </a:tr>
              <a:tr h="174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Siedlec Mały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0452420"/>
                  </a:ext>
                </a:extLst>
              </a:tr>
              <a:tr h="174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Stara Huta  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74939"/>
                  </a:ext>
                </a:extLst>
              </a:tr>
              <a:tr h="174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Winowno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027057"/>
                  </a:ext>
                </a:extLst>
              </a:tr>
              <a:tr h="174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Wojsławice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151522"/>
                  </a:ext>
                </a:extLst>
              </a:tr>
              <a:tr h="181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Zabijak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5301738"/>
                  </a:ext>
                </a:extLst>
              </a:tr>
              <a:tr h="174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323882"/>
                  </a:ext>
                </a:extLst>
              </a:tr>
              <a:tr h="174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 - Kryzys w danej sferze w danej jednostce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8740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227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8F33CCE-55F6-6B99-4893-6AE6F50DEAE8}"/>
              </a:ext>
            </a:extLst>
          </p:cNvPr>
          <p:cNvSpPr txBox="1"/>
          <p:nvPr/>
        </p:nvSpPr>
        <p:spPr>
          <a:xfrm>
            <a:off x="3048000" y="2096004"/>
            <a:ext cx="6096000" cy="2670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800"/>
              </a:spcAft>
            </a:pPr>
            <a:r>
              <a:rPr lang="pl-PL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Obszar zdegradowany stanowią następujące jednostki: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Pińczyce</a:t>
            </a:r>
            <a:endParaRPr lang="pl-PL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Koziegłowy</a:t>
            </a:r>
            <a:endParaRPr lang="pl-PL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Gniazdów</a:t>
            </a:r>
            <a:endParaRPr lang="pl-PL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Koziegłówki</a:t>
            </a:r>
            <a:endParaRPr lang="pl-PL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Mysłów</a:t>
            </a:r>
            <a:endParaRPr lang="pl-PL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Rzeniszów</a:t>
            </a:r>
            <a:endParaRPr lang="pl-PL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Markowice</a:t>
            </a:r>
            <a:endParaRPr lang="pl-PL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258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6861DDA-A4B8-F45A-4068-C31C46FD1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047" y="125095"/>
            <a:ext cx="5589905" cy="660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0D3BD88-673B-FC46-E0D0-EC52D2EF40F5}"/>
              </a:ext>
            </a:extLst>
          </p:cNvPr>
          <p:cNvSpPr txBox="1"/>
          <p:nvPr/>
        </p:nvSpPr>
        <p:spPr>
          <a:xfrm>
            <a:off x="1398104" y="706489"/>
            <a:ext cx="9541566" cy="321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pl-PL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 potrzeby wyznaczenia obszaru rewitalizacji   jednostki analityczne wskazane jako obszar zdegradowany podzielono na mniejsze podjednostki, uwzględniając typologię zabudowy oraz powiązania funkcjonalno-przestrzenne. W tych obszarach koncentruje się ponadprzeciętna intensywność zjawisk negatywnych. </a:t>
            </a: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pl-PL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mieście Koziegłowy, w miejscowości Mysłów, Koziegłówki i Pińczyce i Rzeniszów wyznaczono obszar ścisłej zabudowy oraz obszary na których gmina zamierza przeprowadzić działania rewitalizacyjne. Pominięto obszary zabudowy rozproszonej. </a:t>
            </a: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pl-PL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Obszary zabudowy w miejscowościach Markowice i Gniazdów w całości znalazły się w graniach obszarów rewitalizacji ze względu na ścisły obszar zabudowy.    </a:t>
            </a:r>
          </a:p>
        </p:txBody>
      </p:sp>
    </p:spTree>
    <p:extLst>
      <p:ext uri="{BB962C8B-B14F-4D97-AF65-F5344CB8AC3E}">
        <p14:creationId xmlns:p14="http://schemas.microsoft.com/office/powerpoint/2010/main" val="3104185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15AA689-A301-3E54-E2FB-3F95465ED0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64337"/>
            <a:ext cx="6864626" cy="626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3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07D76C-C72E-9085-C847-D57FA80BD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Cel1: Poprawa jakości życia mieszkańców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6BE75C-670D-C092-4F04-28BF8E71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poprzez poprawę jakości przestrzeni publicznych, dostępności do usług, lepsze warunki mieszkaniowe, bezpieczeństwo czy wspieranie integracji społecznej.</a:t>
            </a:r>
          </a:p>
        </p:txBody>
      </p:sp>
    </p:spTree>
    <p:extLst>
      <p:ext uri="{BB962C8B-B14F-4D97-AF65-F5344CB8AC3E}">
        <p14:creationId xmlns:p14="http://schemas.microsoft.com/office/powerpoint/2010/main" val="55550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9D7A21-CD37-9085-5CFA-D93826C6E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Cel2:</a:t>
            </a:r>
            <a:r>
              <a:rPr lang="pl-PL" b="1" dirty="0"/>
              <a:t>Ożywienie gospodarcze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AD60C3-16D3-F243-7739-E739E8577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wspieranie lokalnego biznesu, tworzenie nowych miejsc pracy, a także wspieranie inwestycji w regionie.</a:t>
            </a:r>
          </a:p>
        </p:txBody>
      </p:sp>
    </p:spTree>
    <p:extLst>
      <p:ext uri="{BB962C8B-B14F-4D97-AF65-F5344CB8AC3E}">
        <p14:creationId xmlns:p14="http://schemas.microsoft.com/office/powerpoint/2010/main" val="687749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3A8D3F81-2F42-F1F6-C12C-C61A51221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 3: Ochrona dziedzictwa kulturowego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877BB94A-211A-C86F-9E0E-2DAA74700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przywracanie do życia zdegradowanych obiektów, zarówno zabytkowych, jak i innych, które mają wartość kulturową lub historyczną</a:t>
            </a:r>
          </a:p>
        </p:txBody>
      </p:sp>
    </p:spTree>
    <p:extLst>
      <p:ext uri="{BB962C8B-B14F-4D97-AF65-F5344CB8AC3E}">
        <p14:creationId xmlns:p14="http://schemas.microsoft.com/office/powerpoint/2010/main" val="1801657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999213-833A-E002-D00E-B39053143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Cel:4 Zrównoważony rozwój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B78ABA-A7CA-965E-47AC-6DE79E7EC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rewitalizacja prowadzona w sposób przyjazny dla środowiska, </a:t>
            </a:r>
            <a:br>
              <a:rPr lang="pl-PL" dirty="0"/>
            </a:br>
            <a:r>
              <a:rPr lang="pl-PL" dirty="0"/>
              <a:t>z uwzględnieniem działań proekologicznych, np. poprawa efektywności energetycznej budynków, zagospodarowanie terenów zielonych.</a:t>
            </a:r>
          </a:p>
        </p:txBody>
      </p:sp>
    </p:spTree>
    <p:extLst>
      <p:ext uri="{BB962C8B-B14F-4D97-AF65-F5344CB8AC3E}">
        <p14:creationId xmlns:p14="http://schemas.microsoft.com/office/powerpoint/2010/main" val="22664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D650D4-3BA4-5EF0-DE32-D6D77D5D91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Proces opracowywania programu:</a:t>
            </a:r>
          </a:p>
        </p:txBody>
      </p:sp>
    </p:spTree>
    <p:extLst>
      <p:ext uri="{BB962C8B-B14F-4D97-AF65-F5344CB8AC3E}">
        <p14:creationId xmlns:p14="http://schemas.microsoft.com/office/powerpoint/2010/main" val="4017464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C087E5-7C9F-F1F7-1C02-CF19844BD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Diagnoza sytuacji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D0F7E02-C730-58B8-361A-2A9E6E4CD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  analiza stanu istniejącego w danej gminie, z uwzględnieniem problemów społecznych, gospodarczych, środowiskowych </a:t>
            </a:r>
            <a:br>
              <a:rPr lang="pl-PL" dirty="0"/>
            </a:br>
            <a:r>
              <a:rPr lang="pl-PL" dirty="0"/>
              <a:t>oraz infrastrukturalnych.</a:t>
            </a:r>
          </a:p>
        </p:txBody>
      </p:sp>
    </p:spTree>
    <p:extLst>
      <p:ext uri="{BB962C8B-B14F-4D97-AF65-F5344CB8AC3E}">
        <p14:creationId xmlns:p14="http://schemas.microsoft.com/office/powerpoint/2010/main" val="3352919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4E9060-87C5-D150-0A46-5A3484FFB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Określenie celów i priorytetów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E04209-54CD-CD86-CBFF-2C62150E3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wyznaczenie działań, które będą miały największy wpływ na poprawę sytuacji w obszarze rewitalizowanym</a:t>
            </a:r>
          </a:p>
        </p:txBody>
      </p:sp>
    </p:spTree>
    <p:extLst>
      <p:ext uri="{BB962C8B-B14F-4D97-AF65-F5344CB8AC3E}">
        <p14:creationId xmlns:p14="http://schemas.microsoft.com/office/powerpoint/2010/main" val="97857672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909</Words>
  <Application>Microsoft Office PowerPoint</Application>
  <PresentationFormat>Panoramiczny</PresentationFormat>
  <Paragraphs>254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Times New Roman</vt:lpstr>
      <vt:lpstr>Wingdings</vt:lpstr>
      <vt:lpstr>Motyw pakietu Office</vt:lpstr>
      <vt:lpstr>GMINNY PROGRAM REWITALIZACJI GMINY I MIASTA KOZIEGŁOWY</vt:lpstr>
      <vt:lpstr>GMINNY PROGRAM REWITALIZACJI</vt:lpstr>
      <vt:lpstr>Cel1: Poprawa jakości życia mieszkańców</vt:lpstr>
      <vt:lpstr>Cel2:Ożywienie gospodarcze </vt:lpstr>
      <vt:lpstr>Cel 3: Ochrona dziedzictwa kulturowego</vt:lpstr>
      <vt:lpstr>Cel:4 Zrównoważony rozwój </vt:lpstr>
      <vt:lpstr>Proces opracowywania programu:</vt:lpstr>
      <vt:lpstr>Diagnoza sytuacji</vt:lpstr>
      <vt:lpstr>Określenie celów i priorytetów</vt:lpstr>
      <vt:lpstr>Plan działań</vt:lpstr>
      <vt:lpstr>Monitorowanie i ocena</vt:lpstr>
      <vt:lpstr>ETAP 1: DIAGNOZA STANU ISTNIEJĄCEGO</vt:lpstr>
      <vt:lpstr> W sferze zagadnień społecznych przebadano 8 zjawisk obejmujących:  </vt:lpstr>
      <vt:lpstr>Prezentacja programu PowerPoint</vt:lpstr>
      <vt:lpstr>Prezentacja programu PowerPoint</vt:lpstr>
      <vt:lpstr>Przebadanie negatywnych zjawisk w sferze: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K</dc:creator>
  <cp:lastModifiedBy>Urszula Dyja</cp:lastModifiedBy>
  <cp:revision>11</cp:revision>
  <dcterms:created xsi:type="dcterms:W3CDTF">2024-12-02T11:41:41Z</dcterms:created>
  <dcterms:modified xsi:type="dcterms:W3CDTF">2025-01-29T06:38:58Z</dcterms:modified>
</cp:coreProperties>
</file>